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4" r:id="rId8"/>
    <p:sldId id="263" r:id="rId9"/>
    <p:sldId id="265" r:id="rId10"/>
    <p:sldId id="266" r:id="rId11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44" autoAdjust="0"/>
    <p:restoredTop sz="91983" autoAdjust="0"/>
  </p:normalViewPr>
  <p:slideViewPr>
    <p:cSldViewPr snapToGrid="0">
      <p:cViewPr varScale="1">
        <p:scale>
          <a:sx n="76" d="100"/>
          <a:sy n="76" d="100"/>
        </p:scale>
        <p:origin x="107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2">
            <a:alphaModFix amt="26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0B5857-4D8B-420E-E7F0-5897B55C28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14800" y="1122363"/>
            <a:ext cx="6553200" cy="2387600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36565C0-D8E4-261C-A47B-487549B274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14798" y="3959156"/>
            <a:ext cx="6553201" cy="1298643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F94CD4-C8C6-2D28-7A8E-3735CE7E5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E3E4A-11F3-4462-8598-1278BD9D04C6}" type="datetimeFigureOut">
              <a:rPr lang="de-DE" smtClean="0"/>
              <a:t>19.10.2022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A95B5D1-A3E1-024E-C31C-DC61979EA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291B720-753A-0CE6-D6A7-627357DE6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B612-5AD4-4BE1-BDBE-D2C4912C2B5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1027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952C82-6284-748B-D005-BD63D4058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619DB4F-1061-90E8-8583-E175471E15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A85A871-68A3-5F9F-D608-5F04FFCE3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E3E4A-11F3-4462-8598-1278BD9D04C6}" type="datetimeFigureOut">
              <a:rPr lang="de-DE" smtClean="0"/>
              <a:t>19.10.2022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5F0BDAC-896B-F7F5-189C-903562F95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C40813E-1388-B3E7-3AF6-04FDBB5EB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B612-5AD4-4BE1-BDBE-D2C4912C2B5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2037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4FEC72EB-47B0-EA5D-1288-FABC64BA63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5B55E0B7-E6DF-6758-70B8-5F8086901C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435CEF9-608D-1A28-D9DF-28964215D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E3E4A-11F3-4462-8598-1278BD9D04C6}" type="datetimeFigureOut">
              <a:rPr lang="de-DE" smtClean="0"/>
              <a:t>19.10.2022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08DE2C5-5BD9-AC1E-9EAA-F7A17F2A94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5D6276F-864D-A68C-AC3B-7A7612ECF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B612-5AD4-4BE1-BDBE-D2C4912C2B5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2228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36DB95-15CA-E174-1224-562D379C2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1F86AAF-D1F2-EF8D-9649-853FE82AFA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22CDDED-1DA0-5C4C-04B7-2F9DC31A0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E3E4A-11F3-4462-8598-1278BD9D04C6}" type="datetimeFigureOut">
              <a:rPr lang="de-DE" smtClean="0"/>
              <a:t>19.10.2022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F9104C3-805A-99D0-00F7-F2E9D45F9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4DAD913-F7B4-638E-072F-1F324C184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B612-5AD4-4BE1-BDBE-D2C4912C2B5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1744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43F793-4D0D-A1D8-829B-04FED94CF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5CBAB0D-1444-FD04-7F61-B4344BAC04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5AB3122-55BA-700F-83A5-83269CCB74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E3E4A-11F3-4462-8598-1278BD9D04C6}" type="datetimeFigureOut">
              <a:rPr lang="de-DE" smtClean="0"/>
              <a:t>19.10.2022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0515601-50B7-01B8-7A88-B91C0F0EB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949FE0F-ECE2-D9EE-3FC3-19739FF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B612-5AD4-4BE1-BDBE-D2C4912C2B5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5313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938AAB-519F-D6DF-D103-01FE61544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E3320A3-D147-6CF2-B2FF-BA92EB0DEA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131AC37-F495-91B0-66F6-FAB8609363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99E0ACD-9E7D-82D4-8899-CF5A1392D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E3E4A-11F3-4462-8598-1278BD9D04C6}" type="datetimeFigureOut">
              <a:rPr lang="de-DE" smtClean="0"/>
              <a:t>19.10.2022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4AECEFC-7A78-297B-D7FF-5CE469582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5A0CCE1-7A13-B80C-7D56-2EFC5267F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B612-5AD4-4BE1-BDBE-D2C4912C2B5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1939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B93B4A-8557-3632-F4FE-9CEBF61C2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559819E-5655-E015-F047-1E3A3E7110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7B8CE3E-0370-687D-1032-2896CE8860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85B0004-397A-5A9B-A251-0A89100BCF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260F443-345F-3289-CC7B-431F86600D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054E2E7-708D-0AD3-6022-0420CF91CC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E3E4A-11F3-4462-8598-1278BD9D04C6}" type="datetimeFigureOut">
              <a:rPr lang="de-DE" smtClean="0"/>
              <a:t>19.10.2022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5ACCEB81-603E-FDA1-3EF9-C948CFE5A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A7F44481-D10C-B45E-4CA9-9EDCB47F2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B612-5AD4-4BE1-BDBE-D2C4912C2B5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0763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06E56D-E1AB-EEA1-7DFA-D7B4AE136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766FDFE-5933-6A1D-F852-44E6EC414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E3E4A-11F3-4462-8598-1278BD9D04C6}" type="datetimeFigureOut">
              <a:rPr lang="de-DE" smtClean="0"/>
              <a:t>19.10.2022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FBAEB08-EA1A-1557-74EB-EE24EAC08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4FDCE08-3B20-6721-F8AE-53B776539F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B612-5AD4-4BE1-BDBE-D2C4912C2B5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65569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135172B7-2719-B7ED-AF7F-D21555A8F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E3E4A-11F3-4462-8598-1278BD9D04C6}" type="datetimeFigureOut">
              <a:rPr lang="de-DE" smtClean="0"/>
              <a:t>19.10.2022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6EE2CF1-F0AF-9203-3143-1D6C40C8C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DEE3731-2EAC-FAD8-701D-88792AE4B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B612-5AD4-4BE1-BDBE-D2C4912C2B5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4431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304E59-33FF-0695-D7B4-346AAFDBB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D75CA3C-12E9-D63D-3E95-AC12CBB093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263F8F8-B312-F689-54B2-2323CE8DCF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DD5F92D-C7BE-0695-48D1-8924F2A78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E3E4A-11F3-4462-8598-1278BD9D04C6}" type="datetimeFigureOut">
              <a:rPr lang="de-DE" smtClean="0"/>
              <a:t>19.10.2022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DEC01EC-0092-4BAE-D98A-EE91A76AD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E8D1C5E-A275-0F8E-7C8C-13BF192CF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B612-5AD4-4BE1-BDBE-D2C4912C2B5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9968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F0D713-D3E4-1ECE-031D-13AB67832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1B7DDEDF-C318-6775-F025-BEB18B3DF9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61702BE-3F89-BEAF-A277-B6550A7058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D232D3B-C177-D43C-3302-D0AA382BD4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E3E4A-11F3-4462-8598-1278BD9D04C6}" type="datetimeFigureOut">
              <a:rPr lang="de-DE" smtClean="0"/>
              <a:t>19.10.2022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0C53CB3-0C94-440D-721E-E1A7B6A18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E0D6E77-7965-438E-856F-85D11BF29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B612-5AD4-4BE1-BDBE-D2C4912C2B5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2554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7826340B-D279-E7FA-1BA6-C49BAB7ABA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6544" y="365125"/>
            <a:ext cx="908725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EB7FCC7-5355-BE63-518A-DA8A12AF4B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66544" y="2247089"/>
            <a:ext cx="9087256" cy="39298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8368C37-BDF7-8520-01D3-B012A10001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E3E4A-11F3-4462-8598-1278BD9D04C6}" type="datetimeFigureOut">
              <a:rPr lang="de-DE" smtClean="0"/>
              <a:t>19.10.2022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B74838C-C456-BEAD-DFA6-E35982AF67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C586D06-1209-C672-9018-82BFDA4183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2CB612-5AD4-4BE1-BDBE-D2C4912C2B5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48299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2">
              <a:lumMod val="2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2400"/>
        </a:spcBef>
        <a:spcAft>
          <a:spcPts val="1200"/>
        </a:spcAft>
        <a:buFont typeface="Wingdings" panose="05000000000000000000" pitchFamily="2" charset="2"/>
        <a:buChar char="§"/>
        <a:defRPr sz="28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C2A209E-7FA5-2DCA-3F6D-CCCA2B5B0D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Vulkanismus in Deutschland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78369CE-ECEB-FD62-E1EC-E97690248C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Welche Bedeutung haben vulkanische Erscheinungen in Deutschland?</a:t>
            </a:r>
          </a:p>
        </p:txBody>
      </p:sp>
    </p:spTree>
    <p:extLst>
      <p:ext uri="{BB962C8B-B14F-4D97-AF65-F5344CB8AC3E}">
        <p14:creationId xmlns:p14="http://schemas.microsoft.com/office/powerpoint/2010/main" val="3773025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EA878A-7900-F9BA-10C2-B3DF36632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3955869"/>
            <a:ext cx="5288028" cy="1325563"/>
          </a:xfrm>
        </p:spPr>
        <p:txBody>
          <a:bodyPr/>
          <a:lstStyle/>
          <a:p>
            <a:r>
              <a:rPr lang="de-DE" dirty="0"/>
              <a:t>Der springende Punkt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75F91509-EBAF-4B1F-C241-0D6FAD52A9DF}"/>
              </a:ext>
            </a:extLst>
          </p:cNvPr>
          <p:cNvSpPr/>
          <p:nvPr/>
        </p:nvSpPr>
        <p:spPr>
          <a:xfrm>
            <a:off x="654130" y="1428027"/>
            <a:ext cx="1295400" cy="12954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7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0761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2 0.053 0.007 0.127 0.025 0.126 C 0.051 0.126 0.053 -0.122 0.084 -0.123 C 0.112 -0.123 0.097 0.094 0.124 0.093 C 0.152 0.093 0.137 -0.064 0.167 -0.064 C 0.194 -0.064 0.179 0.042 0.203 0.042 C 0.226 0.042 0.214 -0.039 0.235 -0.039 C 0.247 -0.039 0.248 -0.017 0.249 0 E" pathEditMode="relative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BF02DE-654B-4CD2-01DD-5953CD985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Übersicht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1DB0601-A0C3-6121-331D-512E1ED2D9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6544" y="2247089"/>
            <a:ext cx="4085618" cy="3929874"/>
          </a:xfrm>
        </p:spPr>
        <p:txBody>
          <a:bodyPr/>
          <a:lstStyle/>
          <a:p>
            <a:r>
              <a:rPr lang="de-DE" dirty="0"/>
              <a:t>Entstehung von Vulkanen</a:t>
            </a:r>
          </a:p>
          <a:p>
            <a:r>
              <a:rPr lang="de-DE" dirty="0"/>
              <a:t>Erscheinungsformen</a:t>
            </a:r>
          </a:p>
          <a:p>
            <a:r>
              <a:rPr lang="de-DE" dirty="0"/>
              <a:t>Heutige Aktivitäten</a:t>
            </a:r>
          </a:p>
          <a:p>
            <a:pPr lvl="1"/>
            <a:r>
              <a:rPr lang="de-DE" dirty="0"/>
              <a:t>Rheingraben</a:t>
            </a:r>
          </a:p>
          <a:p>
            <a:pPr lvl="1"/>
            <a:r>
              <a:rPr lang="de-DE" dirty="0"/>
              <a:t>Eifel</a:t>
            </a:r>
          </a:p>
          <a:p>
            <a:r>
              <a:rPr lang="de-DE" dirty="0"/>
              <a:t>Ausblick</a:t>
            </a:r>
          </a:p>
        </p:txBody>
      </p:sp>
      <p:pic>
        <p:nvPicPr>
          <p:cNvPr id="6" name="Grafik 5" descr="Vulkan mit einfarbiger Füllung">
            <a:extLst>
              <a:ext uri="{FF2B5EF4-FFF2-40B4-BE49-F238E27FC236}">
                <a16:creationId xmlns:a16="http://schemas.microsoft.com/office/drawing/2014/main" id="{A4B3101A-3D11-4396-AB51-D9ED42F1CA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82790" y="1690688"/>
            <a:ext cx="4168462" cy="4168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59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AF96501B-1D92-4724-FFA2-BF3C705A7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Vulkanische Erscheinungsformen</a:t>
            </a:r>
          </a:p>
        </p:txBody>
      </p:sp>
      <p:sp>
        <p:nvSpPr>
          <p:cNvPr id="12" name="Rechteck: abgerundete Ecken 11" descr="Vulkantypen">
            <a:extLst>
              <a:ext uri="{FF2B5EF4-FFF2-40B4-BE49-F238E27FC236}">
                <a16:creationId xmlns:a16="http://schemas.microsoft.com/office/drawing/2014/main" id="{B560AEB0-1767-D45B-6744-8F856E11DC87}"/>
              </a:ext>
            </a:extLst>
          </p:cNvPr>
          <p:cNvSpPr/>
          <p:nvPr/>
        </p:nvSpPr>
        <p:spPr>
          <a:xfrm>
            <a:off x="2463279" y="1690688"/>
            <a:ext cx="5999583" cy="72778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/>
              <a:t>Vulkantypen</a:t>
            </a:r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194CB766-E398-A4B3-3D9C-B347367B312D}"/>
              </a:ext>
            </a:extLst>
          </p:cNvPr>
          <p:cNvSpPr/>
          <p:nvPr/>
        </p:nvSpPr>
        <p:spPr>
          <a:xfrm>
            <a:off x="2463279" y="2703320"/>
            <a:ext cx="5999583" cy="72778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/>
              <a:t>Krater und Caldera</a:t>
            </a:r>
          </a:p>
        </p:txBody>
      </p: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FFF12567-2F2E-E9A2-A048-CC71B0AB6400}"/>
              </a:ext>
            </a:extLst>
          </p:cNvPr>
          <p:cNvSpPr/>
          <p:nvPr/>
        </p:nvSpPr>
        <p:spPr>
          <a:xfrm>
            <a:off x="2463279" y="3744039"/>
            <a:ext cx="5999583" cy="72778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/>
              <a:t>Geysire und Thermalquellen</a:t>
            </a:r>
          </a:p>
        </p:txBody>
      </p:sp>
      <p:sp>
        <p:nvSpPr>
          <p:cNvPr id="10" name="Rechteck: abgerundete Ecken 9">
            <a:extLst>
              <a:ext uri="{FF2B5EF4-FFF2-40B4-BE49-F238E27FC236}">
                <a16:creationId xmlns:a16="http://schemas.microsoft.com/office/drawing/2014/main" id="{FE1B4BF2-07C0-5AA8-F3E5-6F0CEA1E402F}"/>
              </a:ext>
            </a:extLst>
          </p:cNvPr>
          <p:cNvSpPr/>
          <p:nvPr/>
        </p:nvSpPr>
        <p:spPr>
          <a:xfrm>
            <a:off x="2463279" y="4756671"/>
            <a:ext cx="5999583" cy="72778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/>
              <a:t>Fumarolen, Solfataren</a:t>
            </a:r>
          </a:p>
        </p:txBody>
      </p:sp>
    </p:spTree>
    <p:extLst>
      <p:ext uri="{BB962C8B-B14F-4D97-AF65-F5344CB8AC3E}">
        <p14:creationId xmlns:p14="http://schemas.microsoft.com/office/powerpoint/2010/main" val="331864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animBg="1"/>
      <p:bldP spid="9" grpId="0" animBg="1"/>
      <p:bldP spid="11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A51049-51E4-7B12-EA80-2701AD8AB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5886" y="833240"/>
            <a:ext cx="8200571" cy="1325563"/>
          </a:xfrm>
        </p:spPr>
        <p:txBody>
          <a:bodyPr/>
          <a:lstStyle/>
          <a:p>
            <a:pPr algn="ctr"/>
            <a:r>
              <a:rPr lang="de-DE" dirty="0">
                <a:solidFill>
                  <a:schemeClr val="tx2">
                    <a:lumMod val="50000"/>
                    <a:lumOff val="50000"/>
                  </a:schemeClr>
                </a:solidFill>
              </a:rPr>
              <a:t>Zeit für eine kleine Pause!</a:t>
            </a:r>
          </a:p>
        </p:txBody>
      </p:sp>
      <p:pic>
        <p:nvPicPr>
          <p:cNvPr id="4" name="Grafik 3" descr="Kaffee mit einfarbiger Füllung">
            <a:extLst>
              <a:ext uri="{FF2B5EF4-FFF2-40B4-BE49-F238E27FC236}">
                <a16:creationId xmlns:a16="http://schemas.microsoft.com/office/drawing/2014/main" id="{5F53B5EF-30F0-06F9-8DD4-C64859917D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33524" y="2273103"/>
            <a:ext cx="2541785" cy="2541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66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3" presetClass="emph" presetSubtype="2" fill="hold" grpId="2" nodeType="after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F293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BF02DE-654B-4CD2-01DD-5953CD985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Entstehung von Vulkanen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1DB0601-A0C3-6121-331D-512E1ED2D9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6544" y="2079138"/>
            <a:ext cx="8043783" cy="3929874"/>
          </a:xfrm>
        </p:spPr>
        <p:txBody>
          <a:bodyPr>
            <a:normAutofit/>
          </a:bodyPr>
          <a:lstStyle/>
          <a:p>
            <a:r>
              <a:rPr lang="de-DE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Auseinanderweichen tektonischer Platten - Spreizungszonen (z. B. Oberrheingraben)</a:t>
            </a:r>
          </a:p>
          <a:p>
            <a:r>
              <a:rPr lang="de-DE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Abtauchen tektonischer Platten – Subduktionszonen (Beispiel Pazifischer Feuerring)</a:t>
            </a:r>
          </a:p>
          <a:p>
            <a:r>
              <a:rPr lang="de-DE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Aufsteigende Gesteinsschmelzen – Hotspots (Beispiel Hawaii)</a:t>
            </a:r>
          </a:p>
        </p:txBody>
      </p:sp>
    </p:spTree>
    <p:extLst>
      <p:ext uri="{BB962C8B-B14F-4D97-AF65-F5344CB8AC3E}">
        <p14:creationId xmlns:p14="http://schemas.microsoft.com/office/powerpoint/2010/main" val="3055202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F293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9C19B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F293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9C19B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F293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9C19B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" grpId="1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BF02DE-654B-4CD2-01DD-5953CD985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Entstehung von Vulkanen</a:t>
            </a:r>
          </a:p>
        </p:txBody>
      </p:sp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13CCBA4E-7440-0320-959F-0E8B866FBB52}"/>
              </a:ext>
            </a:extLst>
          </p:cNvPr>
          <p:cNvSpPr/>
          <p:nvPr/>
        </p:nvSpPr>
        <p:spPr>
          <a:xfrm>
            <a:off x="1881673" y="1922107"/>
            <a:ext cx="8805377" cy="1091682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bg1"/>
              </a:solidFill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1DB0601-A0C3-6121-331D-512E1ED2D9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6544" y="2079138"/>
            <a:ext cx="8043783" cy="3929874"/>
          </a:xfrm>
        </p:spPr>
        <p:txBody>
          <a:bodyPr>
            <a:normAutofit/>
          </a:bodyPr>
          <a:lstStyle/>
          <a:p>
            <a:pPr>
              <a:spcBef>
                <a:spcPts val="3000"/>
              </a:spcBef>
            </a:pPr>
            <a:r>
              <a:rPr lang="de-DE" sz="2400" dirty="0">
                <a:solidFill>
                  <a:schemeClr val="bg2">
                    <a:lumMod val="25000"/>
                  </a:schemeClr>
                </a:solidFill>
              </a:rPr>
              <a:t>Auseinanderweichen tektonischer Platten - Spreizungszonen (z. B. Oberrheingraben)</a:t>
            </a:r>
          </a:p>
          <a:p>
            <a:pPr>
              <a:spcBef>
                <a:spcPts val="3000"/>
              </a:spcBef>
            </a:pPr>
            <a:r>
              <a:rPr lang="de-DE" sz="2400" dirty="0">
                <a:solidFill>
                  <a:schemeClr val="bg2">
                    <a:lumMod val="25000"/>
                  </a:schemeClr>
                </a:solidFill>
              </a:rPr>
              <a:t>Abtauchen tektonischer Platten – Subduktionszonen (Beispiel Pazifischer Feuerring)</a:t>
            </a:r>
          </a:p>
          <a:p>
            <a:pPr>
              <a:spcBef>
                <a:spcPts val="3000"/>
              </a:spcBef>
            </a:pPr>
            <a:r>
              <a:rPr lang="de-DE" sz="2400" dirty="0">
                <a:solidFill>
                  <a:schemeClr val="bg2">
                    <a:lumMod val="25000"/>
                  </a:schemeClr>
                </a:solidFill>
              </a:rPr>
              <a:t>Aufsteigende Gesteinsschmelzen – Hotspots (Beispiel Hawaii)</a:t>
            </a:r>
          </a:p>
        </p:txBody>
      </p:sp>
    </p:spTree>
    <p:extLst>
      <p:ext uri="{BB962C8B-B14F-4D97-AF65-F5344CB8AC3E}">
        <p14:creationId xmlns:p14="http://schemas.microsoft.com/office/powerpoint/2010/main" val="16450923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BF02DE-654B-4CD2-01DD-5953CD985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Entstehung von Vulkanen</a:t>
            </a:r>
          </a:p>
        </p:txBody>
      </p:sp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13CCBA4E-7440-0320-959F-0E8B866FBB52}"/>
              </a:ext>
            </a:extLst>
          </p:cNvPr>
          <p:cNvSpPr/>
          <p:nvPr/>
        </p:nvSpPr>
        <p:spPr>
          <a:xfrm>
            <a:off x="1885746" y="3088434"/>
            <a:ext cx="8805377" cy="1091682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bg1"/>
              </a:solidFill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1DB0601-A0C3-6121-331D-512E1ED2D9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6544" y="2079138"/>
            <a:ext cx="8043783" cy="3929874"/>
          </a:xfrm>
        </p:spPr>
        <p:txBody>
          <a:bodyPr>
            <a:normAutofit/>
          </a:bodyPr>
          <a:lstStyle/>
          <a:p>
            <a:pPr>
              <a:spcBef>
                <a:spcPts val="3000"/>
              </a:spcBef>
            </a:pPr>
            <a:r>
              <a:rPr lang="de-DE" sz="2400" dirty="0">
                <a:solidFill>
                  <a:schemeClr val="bg2">
                    <a:lumMod val="25000"/>
                  </a:schemeClr>
                </a:solidFill>
              </a:rPr>
              <a:t>Auseinanderweichen tektonischer Platten - Spreizungszonen (z. B. Oberrheingraben)</a:t>
            </a:r>
          </a:p>
          <a:p>
            <a:pPr>
              <a:spcBef>
                <a:spcPts val="3000"/>
              </a:spcBef>
            </a:pPr>
            <a:r>
              <a:rPr lang="de-DE" sz="2400" dirty="0">
                <a:solidFill>
                  <a:schemeClr val="bg2">
                    <a:lumMod val="25000"/>
                  </a:schemeClr>
                </a:solidFill>
              </a:rPr>
              <a:t>Abtauchen tektonischer Platten – Subduktionszonen (Beispiel Pazifischer Feuerring)</a:t>
            </a:r>
          </a:p>
          <a:p>
            <a:pPr>
              <a:spcBef>
                <a:spcPts val="3000"/>
              </a:spcBef>
            </a:pPr>
            <a:r>
              <a:rPr lang="de-DE" sz="2400" dirty="0">
                <a:solidFill>
                  <a:schemeClr val="bg2">
                    <a:lumMod val="25000"/>
                  </a:schemeClr>
                </a:solidFill>
              </a:rPr>
              <a:t>Aufsteigende Gesteinsschmelzen – Hotspots (Beispiel Hawaii)</a:t>
            </a:r>
          </a:p>
        </p:txBody>
      </p:sp>
    </p:spTree>
    <p:extLst>
      <p:ext uri="{BB962C8B-B14F-4D97-AF65-F5344CB8AC3E}">
        <p14:creationId xmlns:p14="http://schemas.microsoft.com/office/powerpoint/2010/main" val="32787826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BF02DE-654B-4CD2-01DD-5953CD985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Entstehung von Vulkanen</a:t>
            </a:r>
          </a:p>
        </p:txBody>
      </p:sp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13CCBA4E-7440-0320-959F-0E8B866FBB52}"/>
              </a:ext>
            </a:extLst>
          </p:cNvPr>
          <p:cNvSpPr/>
          <p:nvPr/>
        </p:nvSpPr>
        <p:spPr>
          <a:xfrm>
            <a:off x="1885746" y="4124131"/>
            <a:ext cx="8805377" cy="1091682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bg1"/>
              </a:solidFill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1DB0601-A0C3-6121-331D-512E1ED2D9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6544" y="2079138"/>
            <a:ext cx="8043783" cy="3929874"/>
          </a:xfrm>
        </p:spPr>
        <p:txBody>
          <a:bodyPr>
            <a:normAutofit/>
          </a:bodyPr>
          <a:lstStyle/>
          <a:p>
            <a:pPr>
              <a:spcBef>
                <a:spcPts val="3000"/>
              </a:spcBef>
            </a:pPr>
            <a:r>
              <a:rPr lang="de-DE" sz="2400" dirty="0">
                <a:solidFill>
                  <a:schemeClr val="bg2">
                    <a:lumMod val="25000"/>
                  </a:schemeClr>
                </a:solidFill>
              </a:rPr>
              <a:t>Auseinanderweichen tektonischer Platten - Spreizungszonen (z. B. Oberrheingraben)</a:t>
            </a:r>
          </a:p>
          <a:p>
            <a:pPr>
              <a:spcBef>
                <a:spcPts val="3000"/>
              </a:spcBef>
            </a:pPr>
            <a:r>
              <a:rPr lang="de-DE" sz="2400" dirty="0">
                <a:solidFill>
                  <a:schemeClr val="bg2">
                    <a:lumMod val="25000"/>
                  </a:schemeClr>
                </a:solidFill>
              </a:rPr>
              <a:t>Abtauchen tektonischer Platten – Subduktionszonen (Beispiel Pazifischer Feuerring)</a:t>
            </a:r>
          </a:p>
          <a:p>
            <a:pPr>
              <a:spcBef>
                <a:spcPts val="3000"/>
              </a:spcBef>
            </a:pPr>
            <a:r>
              <a:rPr lang="de-DE" sz="2400" dirty="0">
                <a:solidFill>
                  <a:schemeClr val="bg2">
                    <a:lumMod val="25000"/>
                  </a:schemeClr>
                </a:solidFill>
              </a:rPr>
              <a:t>Aufsteigende Gesteinsschmelzen – Hotspots (Beispiel Hawaii)</a:t>
            </a:r>
          </a:p>
        </p:txBody>
      </p:sp>
    </p:spTree>
    <p:extLst>
      <p:ext uri="{BB962C8B-B14F-4D97-AF65-F5344CB8AC3E}">
        <p14:creationId xmlns:p14="http://schemas.microsoft.com/office/powerpoint/2010/main" val="34791955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EA878A-7900-F9BA-10C2-B3DF36632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3955869"/>
            <a:ext cx="5288028" cy="1325563"/>
          </a:xfrm>
        </p:spPr>
        <p:txBody>
          <a:bodyPr/>
          <a:lstStyle/>
          <a:p>
            <a:r>
              <a:rPr lang="de-DE" dirty="0"/>
              <a:t>Der springende Punkt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75F91509-EBAF-4B1F-C241-0D6FAD52A9DF}"/>
              </a:ext>
            </a:extLst>
          </p:cNvPr>
          <p:cNvSpPr/>
          <p:nvPr/>
        </p:nvSpPr>
        <p:spPr>
          <a:xfrm>
            <a:off x="654130" y="1428027"/>
            <a:ext cx="1295400" cy="12954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7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71484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22222E-6 L 0.08438 -0.16111 C 0.10208 -0.19746 0.12708 -0.22801 0.15872 -0.23009 C 0.19011 -0.23218 0.25664 -0.20949 0.27383 -0.17315 C 0.29531 -0.13426 0.31146 -0.05463 0.31992 0.00995 C 0.3306 0.07963 0.33828 0.20393 0.34896 0.23889 " pathEditMode="relative" rAng="0" ptsTypes="AAAA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48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fice">
  <a:themeElements>
    <a:clrScheme name="Ganymed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Cambria-Calibri">
      <a:majorFont>
        <a:latin typeface="Cambria" panose="02040503050406030204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</Words>
  <Application>Microsoft Office PowerPoint</Application>
  <PresentationFormat>Breitbild</PresentationFormat>
  <Paragraphs>33</Paragraphs>
  <Slides>10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5" baseType="lpstr">
      <vt:lpstr>Arial</vt:lpstr>
      <vt:lpstr>Calibri</vt:lpstr>
      <vt:lpstr>Cambria</vt:lpstr>
      <vt:lpstr>Wingdings</vt:lpstr>
      <vt:lpstr>Office</vt:lpstr>
      <vt:lpstr>Vulkanismus in Deutschland</vt:lpstr>
      <vt:lpstr>Übersicht</vt:lpstr>
      <vt:lpstr>Vulkanische Erscheinungsformen</vt:lpstr>
      <vt:lpstr>Zeit für eine kleine Pause!</vt:lpstr>
      <vt:lpstr>Entstehung von Vulkanen</vt:lpstr>
      <vt:lpstr>Entstehung von Vulkanen</vt:lpstr>
      <vt:lpstr>Entstehung von Vulkanen</vt:lpstr>
      <vt:lpstr>Entstehung von Vulkanen</vt:lpstr>
      <vt:lpstr>Der springende Punkt</vt:lpstr>
      <vt:lpstr>Der springende Punkt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2022-10-19T12:00:28Z</dcterms:created>
  <dcterms:modified xsi:type="dcterms:W3CDTF">2022-10-19T12:00:33Z</dcterms:modified>
</cp:coreProperties>
</file>